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sldIdLst>
    <p:sldId id="394" r:id="rId2"/>
    <p:sldId id="395" r:id="rId3"/>
    <p:sldId id="396" r:id="rId4"/>
    <p:sldId id="398" r:id="rId5"/>
    <p:sldId id="402" r:id="rId6"/>
    <p:sldId id="400" r:id="rId7"/>
    <p:sldId id="403" r:id="rId8"/>
    <p:sldId id="404" r:id="rId9"/>
    <p:sldId id="397" r:id="rId10"/>
    <p:sldId id="405"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107"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107"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107"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107"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107"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107"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107"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107"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22228B"/>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0" d="100"/>
          <a:sy n="80" d="100"/>
        </p:scale>
        <p:origin x="-3008" y="-1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829"/>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1F727E8-BB1B-4D54-A647-5BC61B54B2DD}" type="datetime1">
              <a:rPr lang="en-US"/>
              <a:pPr/>
              <a:t>8/19/15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AE43BCD-3DD0-4B97-91BE-BD488F08E6F8}" type="slidenum">
              <a:rPr lang="en-US"/>
              <a:pPr/>
              <a:t>‹#›</a:t>
            </a:fld>
            <a:endParaRPr lang="en-US"/>
          </a:p>
        </p:txBody>
      </p:sp>
    </p:spTree>
    <p:extLst>
      <p:ext uri="{BB962C8B-B14F-4D97-AF65-F5344CB8AC3E}">
        <p14:creationId xmlns:p14="http://schemas.microsoft.com/office/powerpoint/2010/main" val="1388997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7"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a:lstStyle/>
          <a:p>
            <a:fld id="{B32038DC-A732-4D58-BAB5-2FDC8B2C3884}"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a:lstStyle/>
          <a:p>
            <a:fld id="{C5984DA4-3326-45D5-8F1E-846D40D1179D}"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FF27B531-F150-45E6-8FF0-AC12B7B08A88}"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7E41CB73-5E05-4063-B3AE-C85451691054}"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a:lstStyle/>
          <a:p>
            <a:fld id="{5F5F29D5-04DC-4789-8E32-F1D5F7E4E74A}"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a:lstStyle/>
          <a:p>
            <a:fld id="{CFA0B9E9-4ECB-4351-8DC8-7532401CE01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a:lstStyle/>
          <a:p>
            <a:fld id="{54214045-F265-4783-8DDE-61C8F45B5235}"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a:lstStyle/>
          <a:p>
            <a:fld id="{0ED5FFBA-D56F-4863-B508-FD3CF22E396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a:lstStyle/>
          <a:p>
            <a:fld id="{B18903FA-169D-48C6-97DA-838B57119E7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70BC62D-0BCB-4BD6-86E2-4F566322AB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40FF5B6-98A2-4620-A30D-929EF0C058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0A49545-1653-4B2E-9612-5C6ABB20DE7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BEF8CCE-42D9-495C-9ACD-6A8F103DB3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BC82CE5-5407-4A23-AA1D-55A7524730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C5C35AF-8DD0-42EF-90BD-E94FAF6082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C53410D-9E01-4E7D-80C3-84AC32AFD50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73575EEC-3ABD-4AD6-8BD2-3E78B6CCCA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D49F4F9-B48C-4F2A-BEEB-D6C1638ADB9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D9FCBAB-B607-4706-BCD9-9037B83939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5E26CED-AFDA-4C1E-8FD5-8C663C200B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9E249EC-5E5A-4D50-A008-6649B2952CA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7" charset="-128"/>
          <a:cs typeface="+mj-cs"/>
        </a:defRPr>
      </a:lvl1pPr>
      <a:lvl2pPr algn="ctr" rtl="0" eaLnBrk="0" fontAlgn="base" hangingPunct="0">
        <a:spcBef>
          <a:spcPct val="0"/>
        </a:spcBef>
        <a:spcAft>
          <a:spcPct val="0"/>
        </a:spcAft>
        <a:defRPr sz="4400">
          <a:solidFill>
            <a:schemeClr val="tx2"/>
          </a:solidFill>
          <a:latin typeface="Times New Roman" charset="0"/>
          <a:ea typeface="ＭＳ Ｐゴシック" pitchFamily="-107" charset="-128"/>
        </a:defRPr>
      </a:lvl2pPr>
      <a:lvl3pPr algn="ctr" rtl="0" eaLnBrk="0" fontAlgn="base" hangingPunct="0">
        <a:spcBef>
          <a:spcPct val="0"/>
        </a:spcBef>
        <a:spcAft>
          <a:spcPct val="0"/>
        </a:spcAft>
        <a:defRPr sz="4400">
          <a:solidFill>
            <a:schemeClr val="tx2"/>
          </a:solidFill>
          <a:latin typeface="Times New Roman" charset="0"/>
          <a:ea typeface="ＭＳ Ｐゴシック" pitchFamily="-107" charset="-128"/>
        </a:defRPr>
      </a:lvl3pPr>
      <a:lvl4pPr algn="ctr" rtl="0" eaLnBrk="0" fontAlgn="base" hangingPunct="0">
        <a:spcBef>
          <a:spcPct val="0"/>
        </a:spcBef>
        <a:spcAft>
          <a:spcPct val="0"/>
        </a:spcAft>
        <a:defRPr sz="4400">
          <a:solidFill>
            <a:schemeClr val="tx2"/>
          </a:solidFill>
          <a:latin typeface="Times New Roman" charset="0"/>
          <a:ea typeface="ＭＳ Ｐゴシック" pitchFamily="-107" charset="-128"/>
        </a:defRPr>
      </a:lvl4pPr>
      <a:lvl5pPr algn="ctr" rtl="0" eaLnBrk="0" fontAlgn="base" hangingPunct="0">
        <a:spcBef>
          <a:spcPct val="0"/>
        </a:spcBef>
        <a:spcAft>
          <a:spcPct val="0"/>
        </a:spcAft>
        <a:defRPr sz="4400">
          <a:solidFill>
            <a:schemeClr val="tx2"/>
          </a:solidFill>
          <a:latin typeface="Times New Roman" charset="0"/>
          <a:ea typeface="ＭＳ Ｐゴシック" pitchFamily="-107" charset="-128"/>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7"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26627"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WHAT IS IT?</a:t>
            </a:r>
            <a:endParaRPr lang="en-US" sz="6000" b="1">
              <a:latin typeface="Calibri" pitchFamily="-107" charset="0"/>
            </a:endParaRPr>
          </a:p>
        </p:txBody>
      </p:sp>
      <p:sp>
        <p:nvSpPr>
          <p:cNvPr id="26628" name="Rectangle 6"/>
          <p:cNvSpPr>
            <a:spLocks noChangeArrowheads="1"/>
          </p:cNvSpPr>
          <p:nvPr/>
        </p:nvSpPr>
        <p:spPr bwMode="auto">
          <a:xfrm>
            <a:off x="533400" y="1524000"/>
            <a:ext cx="8077200" cy="1920875"/>
          </a:xfrm>
          <a:prstGeom prst="rect">
            <a:avLst/>
          </a:prstGeom>
          <a:noFill/>
          <a:ln w="9525">
            <a:noFill/>
            <a:miter lim="800000"/>
            <a:headEnd/>
            <a:tailEnd/>
          </a:ln>
        </p:spPr>
        <p:txBody>
          <a:bodyPr>
            <a:spAutoFit/>
          </a:bodyPr>
          <a:lstStyle/>
          <a:p>
            <a:r>
              <a:rPr lang="en-US" sz="2000" dirty="0">
                <a:latin typeface="Calibri" pitchFamily="-107" charset="0"/>
              </a:rPr>
              <a:t>A </a:t>
            </a:r>
            <a:r>
              <a:rPr lang="en-US" sz="2000" b="1" dirty="0">
                <a:solidFill>
                  <a:srgbClr val="FF0000"/>
                </a:solidFill>
                <a:latin typeface="Calibri" pitchFamily="-107" charset="0"/>
              </a:rPr>
              <a:t>theme</a:t>
            </a:r>
            <a:r>
              <a:rPr lang="en-US" sz="2000" dirty="0">
                <a:solidFill>
                  <a:srgbClr val="FF0000"/>
                </a:solidFill>
                <a:latin typeface="Calibri" pitchFamily="-107" charset="0"/>
              </a:rPr>
              <a:t> </a:t>
            </a:r>
            <a:r>
              <a:rPr lang="en-US" sz="2000" dirty="0">
                <a:latin typeface="Calibri" pitchFamily="-107" charset="0"/>
              </a:rPr>
              <a:t>is a</a:t>
            </a:r>
            <a:r>
              <a:rPr lang="en-US" sz="2000" dirty="0">
                <a:solidFill>
                  <a:srgbClr val="FF0000"/>
                </a:solidFill>
                <a:latin typeface="Calibri" pitchFamily="-107" charset="0"/>
              </a:rPr>
              <a:t> </a:t>
            </a:r>
            <a:r>
              <a:rPr lang="en-US" sz="2000" b="1" u="sng" dirty="0">
                <a:solidFill>
                  <a:srgbClr val="FF0000"/>
                </a:solidFill>
                <a:latin typeface="Calibri" pitchFamily="-107" charset="0"/>
              </a:rPr>
              <a:t>universal</a:t>
            </a:r>
            <a:r>
              <a:rPr lang="en-US" sz="2000" dirty="0">
                <a:solidFill>
                  <a:srgbClr val="FF0000"/>
                </a:solidFill>
                <a:latin typeface="Calibri" pitchFamily="-107" charset="0"/>
              </a:rPr>
              <a:t> message or truth about life.</a:t>
            </a:r>
          </a:p>
          <a:p>
            <a:endParaRPr lang="en-US" sz="2000" dirty="0">
              <a:solidFill>
                <a:srgbClr val="FF0000"/>
              </a:solidFill>
              <a:latin typeface="Calibri" pitchFamily="-107" charset="0"/>
            </a:endParaRPr>
          </a:p>
          <a:p>
            <a:r>
              <a:rPr lang="en-US" sz="2000" dirty="0">
                <a:latin typeface="Calibri" pitchFamily="-107" charset="0"/>
              </a:rPr>
              <a:t>A </a:t>
            </a:r>
            <a:r>
              <a:rPr lang="en-US" sz="2000" b="1" dirty="0">
                <a:latin typeface="Calibri" pitchFamily="-107" charset="0"/>
              </a:rPr>
              <a:t>theme</a:t>
            </a:r>
            <a:r>
              <a:rPr lang="en-US" sz="2000" dirty="0">
                <a:latin typeface="Calibri" pitchFamily="-107" charset="0"/>
              </a:rPr>
              <a:t> is </a:t>
            </a:r>
            <a:r>
              <a:rPr lang="en-US" sz="2000" b="1" u="sng" dirty="0">
                <a:solidFill>
                  <a:srgbClr val="22228B"/>
                </a:solidFill>
                <a:latin typeface="Calibri" pitchFamily="-107" charset="0"/>
              </a:rPr>
              <a:t>the moral or life lesson</a:t>
            </a:r>
            <a:r>
              <a:rPr lang="en-US" sz="2000" dirty="0">
                <a:solidFill>
                  <a:srgbClr val="22228B"/>
                </a:solidFill>
                <a:latin typeface="Calibri" pitchFamily="-107" charset="0"/>
              </a:rPr>
              <a:t> </a:t>
            </a:r>
            <a:r>
              <a:rPr lang="en-US" sz="2000" dirty="0">
                <a:latin typeface="Calibri" pitchFamily="-107" charset="0"/>
              </a:rPr>
              <a:t>that the character(s) and/or reader learns.</a:t>
            </a:r>
          </a:p>
          <a:p>
            <a:endParaRPr lang="en-US" sz="2000" dirty="0">
              <a:latin typeface="Calibri" pitchFamily="-107" charset="0"/>
            </a:endParaRPr>
          </a:p>
          <a:p>
            <a:r>
              <a:rPr lang="en-US" sz="2000" dirty="0">
                <a:latin typeface="Calibri" pitchFamily="-107" charset="0"/>
              </a:rPr>
              <a:t>It may give a </a:t>
            </a:r>
            <a:r>
              <a:rPr lang="en-US" sz="2000" b="1" u="sng" dirty="0">
                <a:solidFill>
                  <a:srgbClr val="22228B"/>
                </a:solidFill>
                <a:latin typeface="Calibri" pitchFamily="-107" charset="0"/>
              </a:rPr>
              <a:t>short</a:t>
            </a:r>
            <a:r>
              <a:rPr lang="en-US" sz="2000" dirty="0">
                <a:latin typeface="Calibri" pitchFamily="-107" charset="0"/>
              </a:rPr>
              <a:t> lesson about life</a:t>
            </a:r>
          </a:p>
        </p:txBody>
      </p:sp>
      <p:sp>
        <p:nvSpPr>
          <p:cNvPr id="26630" name="Rectangle 14"/>
          <p:cNvSpPr>
            <a:spLocks noChangeArrowheads="1"/>
          </p:cNvSpPr>
          <p:nvPr/>
        </p:nvSpPr>
        <p:spPr bwMode="auto">
          <a:xfrm>
            <a:off x="4572000" y="6153150"/>
            <a:ext cx="4495800" cy="400050"/>
          </a:xfrm>
          <a:prstGeom prst="rect">
            <a:avLst/>
          </a:prstGeom>
          <a:noFill/>
          <a:ln w="9525">
            <a:noFill/>
            <a:miter lim="800000"/>
            <a:headEnd/>
            <a:tailEnd/>
          </a:ln>
        </p:spPr>
        <p:txBody>
          <a:bodyPr>
            <a:spAutoFit/>
          </a:bodyPr>
          <a:lstStyle/>
          <a:p>
            <a:r>
              <a:rPr lang="en-US" sz="2000" i="1">
                <a:latin typeface="Calibri" pitchFamily="-107" charset="0"/>
              </a:rPr>
              <a:t>“You can’t always get what you want.”</a:t>
            </a:r>
          </a:p>
        </p:txBody>
      </p:sp>
      <p:pic>
        <p:nvPicPr>
          <p:cNvPr id="2" name="Picture 1" descr="loser ima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2819400"/>
            <a:ext cx="3810000" cy="3175000"/>
          </a:xfrm>
          <a:prstGeom prst="rect">
            <a:avLst/>
          </a:prstGeom>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p:txBody>
          <a:bodyPr/>
          <a:lstStyle/>
          <a:p>
            <a:r>
              <a:rPr lang="en-US" dirty="0" smtClean="0"/>
              <a:t>You officially know how to identify theme    and have experience!</a:t>
            </a:r>
            <a:endParaRPr lang="en-US" dirty="0"/>
          </a:p>
        </p:txBody>
      </p:sp>
    </p:spTree>
    <p:extLst>
      <p:ext uri="{BB962C8B-B14F-4D97-AF65-F5344CB8AC3E}">
        <p14:creationId xmlns:p14="http://schemas.microsoft.com/office/powerpoint/2010/main" val="409369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2"/>
          <p:cNvSpPr>
            <a:spLocks noChangeArrowheads="1"/>
          </p:cNvSpPr>
          <p:nvPr/>
        </p:nvSpPr>
        <p:spPr bwMode="auto">
          <a:xfrm>
            <a:off x="1219200" y="4953000"/>
            <a:ext cx="6705600" cy="1447800"/>
          </a:xfrm>
          <a:prstGeom prst="rect">
            <a:avLst/>
          </a:prstGeom>
          <a:solidFill>
            <a:srgbClr val="FFFF00">
              <a:alpha val="78038"/>
            </a:srgbClr>
          </a:solidFill>
          <a:ln w="9525">
            <a:noFill/>
            <a:round/>
            <a:headEnd/>
            <a:tailEnd/>
          </a:ln>
        </p:spPr>
        <p:txBody>
          <a:bodyPr/>
          <a:lstStyle/>
          <a:p>
            <a:endParaRPr lang="en-US"/>
          </a:p>
        </p:txBody>
      </p:sp>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28676"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WHAT IS IT?</a:t>
            </a:r>
            <a:endParaRPr lang="en-US" sz="6000" b="1">
              <a:latin typeface="Calibri" pitchFamily="-107" charset="0"/>
            </a:endParaRPr>
          </a:p>
        </p:txBody>
      </p:sp>
      <p:sp>
        <p:nvSpPr>
          <p:cNvPr id="28677" name="Rectangle 6"/>
          <p:cNvSpPr>
            <a:spLocks noChangeArrowheads="1"/>
          </p:cNvSpPr>
          <p:nvPr/>
        </p:nvSpPr>
        <p:spPr bwMode="auto">
          <a:xfrm>
            <a:off x="533400" y="1524000"/>
            <a:ext cx="8077200" cy="396875"/>
          </a:xfrm>
          <a:prstGeom prst="rect">
            <a:avLst/>
          </a:prstGeom>
          <a:noFill/>
          <a:ln w="9525">
            <a:noFill/>
            <a:miter lim="800000"/>
            <a:headEnd/>
            <a:tailEnd/>
          </a:ln>
        </p:spPr>
        <p:txBody>
          <a:bodyPr>
            <a:spAutoFit/>
          </a:bodyPr>
          <a:lstStyle/>
          <a:p>
            <a:r>
              <a:rPr lang="en-US" sz="2000" b="1">
                <a:latin typeface="Calibri" pitchFamily="-107" charset="0"/>
              </a:rPr>
              <a:t>Theme</a:t>
            </a:r>
            <a:r>
              <a:rPr lang="en-US" sz="2000" i="1">
                <a:latin typeface="Calibri" pitchFamily="-107" charset="0"/>
              </a:rPr>
              <a:t> </a:t>
            </a:r>
            <a:r>
              <a:rPr lang="en-US" sz="2000">
                <a:latin typeface="Calibri" pitchFamily="-107" charset="0"/>
              </a:rPr>
              <a:t>is the </a:t>
            </a:r>
            <a:r>
              <a:rPr lang="en-US" sz="2000" b="1" u="sng">
                <a:solidFill>
                  <a:srgbClr val="FF0000"/>
                </a:solidFill>
                <a:latin typeface="Calibri" pitchFamily="-107" charset="0"/>
              </a:rPr>
              <a:t>central</a:t>
            </a:r>
            <a:r>
              <a:rPr lang="en-US" sz="2000">
                <a:solidFill>
                  <a:srgbClr val="FF0000"/>
                </a:solidFill>
                <a:latin typeface="Calibri" pitchFamily="-107" charset="0"/>
              </a:rPr>
              <a:t> message expressed in a story</a:t>
            </a:r>
            <a:r>
              <a:rPr lang="en-US" sz="2000">
                <a:latin typeface="Calibri" pitchFamily="-107" charset="0"/>
              </a:rPr>
              <a:t>.</a:t>
            </a:r>
          </a:p>
        </p:txBody>
      </p:sp>
      <p:sp>
        <p:nvSpPr>
          <p:cNvPr id="28678" name="Rectangle 9"/>
          <p:cNvSpPr>
            <a:spLocks noChangeArrowheads="1"/>
          </p:cNvSpPr>
          <p:nvPr/>
        </p:nvSpPr>
        <p:spPr bwMode="auto">
          <a:xfrm>
            <a:off x="1295400" y="1905000"/>
            <a:ext cx="7315200" cy="1920875"/>
          </a:xfrm>
          <a:prstGeom prst="rect">
            <a:avLst/>
          </a:prstGeom>
          <a:noFill/>
          <a:ln w="9525">
            <a:noFill/>
            <a:miter lim="800000"/>
            <a:headEnd/>
            <a:tailEnd/>
          </a:ln>
        </p:spPr>
        <p:txBody>
          <a:bodyPr>
            <a:spAutoFit/>
          </a:bodyPr>
          <a:lstStyle/>
          <a:p>
            <a:pPr>
              <a:buFont typeface="Arial" charset="0"/>
              <a:buChar char="•"/>
            </a:pPr>
            <a:r>
              <a:rPr lang="en-US" sz="2000">
                <a:latin typeface="Calibri" pitchFamily="-107" charset="0"/>
              </a:rPr>
              <a:t> A </a:t>
            </a:r>
            <a:r>
              <a:rPr lang="en-US" sz="2000" b="1" u="sng">
                <a:solidFill>
                  <a:srgbClr val="FF0000"/>
                </a:solidFill>
                <a:latin typeface="Calibri" pitchFamily="-107" charset="0"/>
              </a:rPr>
              <a:t>stated</a:t>
            </a:r>
            <a:r>
              <a:rPr lang="en-US" sz="2000">
                <a:solidFill>
                  <a:srgbClr val="FF0000"/>
                </a:solidFill>
                <a:latin typeface="Calibri" pitchFamily="-107" charset="0"/>
              </a:rPr>
              <a:t> theme is expressed directly by the author.</a:t>
            </a:r>
          </a:p>
          <a:p>
            <a:pPr>
              <a:buFont typeface="Arial" charset="0"/>
              <a:buChar char="•"/>
            </a:pPr>
            <a:r>
              <a:rPr lang="en-US" sz="2000">
                <a:latin typeface="Calibri" pitchFamily="-107" charset="0"/>
              </a:rPr>
              <a:t> An </a:t>
            </a:r>
            <a:r>
              <a:rPr lang="en-US" sz="2000" b="1" u="sng">
                <a:solidFill>
                  <a:srgbClr val="FF0000"/>
                </a:solidFill>
                <a:latin typeface="Calibri" pitchFamily="-107" charset="0"/>
              </a:rPr>
              <a:t>implied</a:t>
            </a:r>
            <a:r>
              <a:rPr lang="en-US" sz="2000">
                <a:solidFill>
                  <a:srgbClr val="FF0000"/>
                </a:solidFill>
                <a:latin typeface="Calibri" pitchFamily="-107" charset="0"/>
              </a:rPr>
              <a:t> theme is suggested, or state indirectly through what happens to the characters.</a:t>
            </a:r>
          </a:p>
          <a:p>
            <a:pPr>
              <a:buFont typeface="Arial" charset="0"/>
              <a:buChar char="•"/>
            </a:pPr>
            <a:r>
              <a:rPr lang="en-US" sz="2000">
                <a:latin typeface="Calibri" pitchFamily="-107" charset="0"/>
              </a:rPr>
              <a:t> A </a:t>
            </a:r>
            <a:r>
              <a:rPr lang="en-US" sz="2000" b="1" u="sng">
                <a:solidFill>
                  <a:srgbClr val="FF0000"/>
                </a:solidFill>
                <a:latin typeface="Calibri" pitchFamily="-107" charset="0"/>
              </a:rPr>
              <a:t>universal</a:t>
            </a:r>
            <a:r>
              <a:rPr lang="en-US" sz="2000">
                <a:solidFill>
                  <a:srgbClr val="FF0000"/>
                </a:solidFill>
                <a:latin typeface="Calibri" pitchFamily="-107" charset="0"/>
              </a:rPr>
              <a:t> theme, or a recurring theme, is a message about life that is expressed regularly in many different cultures and time periods.</a:t>
            </a:r>
          </a:p>
        </p:txBody>
      </p:sp>
      <p:sp>
        <p:nvSpPr>
          <p:cNvPr id="28679" name="Rectangle 10"/>
          <p:cNvSpPr>
            <a:spLocks noChangeArrowheads="1"/>
          </p:cNvSpPr>
          <p:nvPr/>
        </p:nvSpPr>
        <p:spPr bwMode="auto">
          <a:xfrm>
            <a:off x="609600" y="3886200"/>
            <a:ext cx="7848600" cy="457200"/>
          </a:xfrm>
          <a:prstGeom prst="rect">
            <a:avLst/>
          </a:prstGeom>
          <a:noFill/>
          <a:ln w="9525">
            <a:noFill/>
            <a:miter lim="800000"/>
            <a:headEnd/>
            <a:tailEnd/>
          </a:ln>
        </p:spPr>
        <p:txBody>
          <a:bodyPr>
            <a:spAutoFit/>
          </a:bodyPr>
          <a:lstStyle/>
          <a:p>
            <a:r>
              <a:rPr lang="en-US">
                <a:latin typeface="Calibri" pitchFamily="-107" charset="0"/>
              </a:rPr>
              <a:t>The theme is a </a:t>
            </a:r>
            <a:r>
              <a:rPr lang="en-US" b="1" u="sng">
                <a:solidFill>
                  <a:srgbClr val="22228B"/>
                </a:solidFill>
                <a:latin typeface="Calibri" pitchFamily="-107" charset="0"/>
              </a:rPr>
              <a:t>sentence or phrase</a:t>
            </a:r>
            <a:r>
              <a:rPr lang="en-US">
                <a:latin typeface="Calibri" pitchFamily="-107" charset="0"/>
              </a:rPr>
              <a:t>, it is NOT a word!!! </a:t>
            </a:r>
          </a:p>
        </p:txBody>
      </p:sp>
      <p:sp>
        <p:nvSpPr>
          <p:cNvPr id="28680" name="Rectangle 11"/>
          <p:cNvSpPr>
            <a:spLocks noChangeArrowheads="1"/>
          </p:cNvSpPr>
          <p:nvPr/>
        </p:nvSpPr>
        <p:spPr bwMode="auto">
          <a:xfrm>
            <a:off x="1219200" y="4997450"/>
            <a:ext cx="7315200" cy="1631950"/>
          </a:xfrm>
          <a:prstGeom prst="rect">
            <a:avLst/>
          </a:prstGeom>
          <a:noFill/>
          <a:ln w="9525">
            <a:noFill/>
            <a:miter lim="800000"/>
            <a:headEnd/>
            <a:tailEnd/>
          </a:ln>
        </p:spPr>
        <p:txBody>
          <a:bodyPr>
            <a:spAutoFit/>
          </a:bodyPr>
          <a:lstStyle/>
          <a:p>
            <a:r>
              <a:rPr lang="en-US" sz="2000" b="1">
                <a:latin typeface="Calibri" pitchFamily="-107" charset="0"/>
              </a:rPr>
              <a:t>STATED Theme Example:</a:t>
            </a:r>
          </a:p>
          <a:p>
            <a:r>
              <a:rPr lang="en-US" sz="2000">
                <a:latin typeface="Calibri" pitchFamily="-107" charset="0"/>
              </a:rPr>
              <a:t>In Robert McNeil’s “The Trouble with Television,” the title states </a:t>
            </a:r>
          </a:p>
          <a:p>
            <a:r>
              <a:rPr lang="en-US" sz="2000">
                <a:latin typeface="Calibri" pitchFamily="-107" charset="0"/>
              </a:rPr>
              <a:t>the theme of the piece: </a:t>
            </a:r>
          </a:p>
          <a:p>
            <a:pPr algn="ctr"/>
            <a:r>
              <a:rPr lang="en-US" sz="2000" i="1">
                <a:latin typeface="Calibri" pitchFamily="-107" charset="0"/>
              </a:rPr>
              <a:t>There are problems with television.</a:t>
            </a:r>
          </a:p>
          <a:p>
            <a:endParaRPr lang="en-US" sz="2000">
              <a:latin typeface="Calibri" pitchFamily="-107" charset="0"/>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30723"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IN MUSIC</a:t>
            </a:r>
          </a:p>
        </p:txBody>
      </p:sp>
      <p:sp>
        <p:nvSpPr>
          <p:cNvPr id="30724" name="Rectangle 6"/>
          <p:cNvSpPr>
            <a:spLocks noChangeArrowheads="1"/>
          </p:cNvSpPr>
          <p:nvPr/>
        </p:nvSpPr>
        <p:spPr bwMode="auto">
          <a:xfrm>
            <a:off x="1600200" y="1941513"/>
            <a:ext cx="5791200" cy="2844800"/>
          </a:xfrm>
          <a:prstGeom prst="rect">
            <a:avLst/>
          </a:prstGeom>
          <a:noFill/>
          <a:ln w="9525">
            <a:solidFill>
              <a:schemeClr val="tx1"/>
            </a:solidFill>
            <a:miter lim="800000"/>
            <a:headEnd/>
            <a:tailEnd/>
          </a:ln>
        </p:spPr>
        <p:txBody>
          <a:bodyPr>
            <a:spAutoFit/>
          </a:bodyPr>
          <a:lstStyle/>
          <a:p>
            <a:r>
              <a:rPr lang="en-US" sz="2000" b="1">
                <a:latin typeface="Calibri" pitchFamily="-107" charset="0"/>
              </a:rPr>
              <a:t>“Tie My Hands” – Lil’ Wayne</a:t>
            </a:r>
            <a:endParaRPr lang="en-US" sz="2000">
              <a:latin typeface="Calibri" pitchFamily="-107" charset="0"/>
            </a:endParaRPr>
          </a:p>
          <a:p>
            <a:r>
              <a:rPr lang="en-US" sz="2000">
                <a:latin typeface="Calibri" pitchFamily="-107" charset="0"/>
              </a:rPr>
              <a:t>They try to tell me keep my eyes open</a:t>
            </a:r>
          </a:p>
          <a:p>
            <a:r>
              <a:rPr lang="en-US" sz="2000">
                <a:latin typeface="Calibri" pitchFamily="-107" charset="0"/>
              </a:rPr>
              <a:t>My whole city under water, some people still floatin’…</a:t>
            </a:r>
          </a:p>
          <a:p>
            <a:r>
              <a:rPr lang="en-US" sz="2000">
                <a:latin typeface="Calibri" pitchFamily="-107" charset="0"/>
              </a:rPr>
              <a:t> </a:t>
            </a:r>
          </a:p>
          <a:p>
            <a:r>
              <a:rPr lang="en-US" sz="2000">
                <a:latin typeface="Calibri" pitchFamily="-107" charset="0"/>
              </a:rPr>
              <a:t>Take away the football team, the basketball team, </a:t>
            </a:r>
          </a:p>
          <a:p>
            <a:r>
              <a:rPr lang="en-US" sz="2000">
                <a:latin typeface="Calibri" pitchFamily="-107" charset="0"/>
              </a:rPr>
              <a:t>Now all we got is me to represent New Orleans</a:t>
            </a:r>
          </a:p>
          <a:p>
            <a:r>
              <a:rPr lang="en-US" sz="2000">
                <a:latin typeface="Calibri" pitchFamily="-107" charset="0"/>
              </a:rPr>
              <a:t>No governor, no help from the mayor</a:t>
            </a:r>
          </a:p>
          <a:p>
            <a:r>
              <a:rPr lang="en-US" sz="2000">
                <a:latin typeface="Calibri" pitchFamily="-107" charset="0"/>
              </a:rPr>
              <a:t>Just a steady beatin’ heart, a wish, and a prayer</a:t>
            </a:r>
            <a:r>
              <a:rPr lang="en-US" sz="2000"/>
              <a:t> </a:t>
            </a:r>
          </a:p>
        </p:txBody>
      </p:sp>
      <p:sp>
        <p:nvSpPr>
          <p:cNvPr id="30725" name="Rectangle 13"/>
          <p:cNvSpPr>
            <a:spLocks noChangeArrowheads="1"/>
          </p:cNvSpPr>
          <p:nvPr/>
        </p:nvSpPr>
        <p:spPr bwMode="auto">
          <a:xfrm>
            <a:off x="1295400" y="5156200"/>
            <a:ext cx="6477000" cy="711200"/>
          </a:xfrm>
          <a:prstGeom prst="rect">
            <a:avLst/>
          </a:prstGeom>
          <a:noFill/>
          <a:ln w="9525">
            <a:solidFill>
              <a:schemeClr val="tx1"/>
            </a:solidFill>
            <a:miter lim="800000"/>
            <a:headEnd/>
            <a:tailEnd/>
          </a:ln>
        </p:spPr>
        <p:txBody>
          <a:bodyPr>
            <a:spAutoFit/>
          </a:bodyPr>
          <a:lstStyle/>
          <a:p>
            <a:r>
              <a:rPr lang="en-US" sz="2000" b="1">
                <a:latin typeface="Calibri" pitchFamily="-107" charset="0"/>
              </a:rPr>
              <a:t>THEME:</a:t>
            </a:r>
          </a:p>
          <a:p>
            <a:endParaRPr lang="en-US" sz="2000">
              <a:latin typeface="Calibri" pitchFamily="-107" charset="0"/>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1295400" y="5181600"/>
            <a:ext cx="6477000" cy="685800"/>
          </a:xfrm>
          <a:prstGeom prst="rect">
            <a:avLst/>
          </a:prstGeom>
          <a:solidFill>
            <a:srgbClr val="FFFF00">
              <a:alpha val="78038"/>
            </a:srgbClr>
          </a:solidFill>
          <a:ln w="9525">
            <a:noFill/>
            <a:round/>
            <a:headEnd/>
            <a:tailEnd/>
          </a:ln>
        </p:spPr>
        <p:txBody>
          <a:bodyPr/>
          <a:lstStyle/>
          <a:p>
            <a:endParaRPr lang="en-US"/>
          </a:p>
        </p:txBody>
      </p:sp>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32772"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IN MUSIC</a:t>
            </a:r>
          </a:p>
        </p:txBody>
      </p:sp>
      <p:sp>
        <p:nvSpPr>
          <p:cNvPr id="32773" name="Rectangle 6"/>
          <p:cNvSpPr>
            <a:spLocks noChangeArrowheads="1"/>
          </p:cNvSpPr>
          <p:nvPr/>
        </p:nvSpPr>
        <p:spPr bwMode="auto">
          <a:xfrm>
            <a:off x="1600200" y="1941513"/>
            <a:ext cx="5791200" cy="2844800"/>
          </a:xfrm>
          <a:prstGeom prst="rect">
            <a:avLst/>
          </a:prstGeom>
          <a:noFill/>
          <a:ln w="9525">
            <a:solidFill>
              <a:schemeClr val="tx1"/>
            </a:solidFill>
            <a:miter lim="800000"/>
            <a:headEnd/>
            <a:tailEnd/>
          </a:ln>
        </p:spPr>
        <p:txBody>
          <a:bodyPr>
            <a:spAutoFit/>
          </a:bodyPr>
          <a:lstStyle/>
          <a:p>
            <a:r>
              <a:rPr lang="en-US" sz="2000" b="1">
                <a:latin typeface="Calibri" pitchFamily="-107" charset="0"/>
              </a:rPr>
              <a:t>“Tie My Hands” – Lil’ Wayne</a:t>
            </a:r>
            <a:endParaRPr lang="en-US" sz="2000">
              <a:latin typeface="Calibri" pitchFamily="-107" charset="0"/>
            </a:endParaRPr>
          </a:p>
          <a:p>
            <a:r>
              <a:rPr lang="en-US" sz="2000">
                <a:latin typeface="Calibri" pitchFamily="-107" charset="0"/>
              </a:rPr>
              <a:t>They try to tell me keep my eyes open</a:t>
            </a:r>
          </a:p>
          <a:p>
            <a:r>
              <a:rPr lang="en-US" sz="2000">
                <a:latin typeface="Calibri" pitchFamily="-107" charset="0"/>
              </a:rPr>
              <a:t>My whole city under water, some people still floatin’…</a:t>
            </a:r>
          </a:p>
          <a:p>
            <a:r>
              <a:rPr lang="en-US" sz="2000">
                <a:latin typeface="Calibri" pitchFamily="-107" charset="0"/>
              </a:rPr>
              <a:t> </a:t>
            </a:r>
          </a:p>
          <a:p>
            <a:r>
              <a:rPr lang="en-US" sz="2000">
                <a:latin typeface="Calibri" pitchFamily="-107" charset="0"/>
              </a:rPr>
              <a:t>Take away the football team, the basketball team, </a:t>
            </a:r>
          </a:p>
          <a:p>
            <a:r>
              <a:rPr lang="en-US" sz="2000">
                <a:latin typeface="Calibri" pitchFamily="-107" charset="0"/>
              </a:rPr>
              <a:t>Now all we got is me to represent New Orleans</a:t>
            </a:r>
          </a:p>
          <a:p>
            <a:r>
              <a:rPr lang="en-US" sz="2000">
                <a:latin typeface="Calibri" pitchFamily="-107" charset="0"/>
              </a:rPr>
              <a:t>No governor, no help from the mayor</a:t>
            </a:r>
          </a:p>
          <a:p>
            <a:r>
              <a:rPr lang="en-US" sz="2000">
                <a:latin typeface="Calibri" pitchFamily="-107" charset="0"/>
              </a:rPr>
              <a:t>Just a steady beatin’ heart, a wish, and a prayer</a:t>
            </a:r>
            <a:r>
              <a:rPr lang="en-US" sz="2000"/>
              <a:t> </a:t>
            </a:r>
          </a:p>
        </p:txBody>
      </p:sp>
      <p:sp>
        <p:nvSpPr>
          <p:cNvPr id="32774" name="Rectangle 13"/>
          <p:cNvSpPr>
            <a:spLocks noChangeArrowheads="1"/>
          </p:cNvSpPr>
          <p:nvPr/>
        </p:nvSpPr>
        <p:spPr bwMode="auto">
          <a:xfrm>
            <a:off x="1295400" y="5156200"/>
            <a:ext cx="6477000" cy="711200"/>
          </a:xfrm>
          <a:prstGeom prst="rect">
            <a:avLst/>
          </a:prstGeom>
          <a:noFill/>
          <a:ln w="9525">
            <a:solidFill>
              <a:schemeClr val="tx1"/>
            </a:solidFill>
            <a:miter lim="800000"/>
            <a:headEnd/>
            <a:tailEnd/>
          </a:ln>
        </p:spPr>
        <p:txBody>
          <a:bodyPr>
            <a:spAutoFit/>
          </a:bodyPr>
          <a:lstStyle/>
          <a:p>
            <a:r>
              <a:rPr lang="en-US" sz="2000" b="1">
                <a:latin typeface="Calibri" pitchFamily="-107" charset="0"/>
              </a:rPr>
              <a:t>THEME: </a:t>
            </a:r>
            <a:r>
              <a:rPr lang="en-US" sz="2000">
                <a:solidFill>
                  <a:srgbClr val="22228B"/>
                </a:solidFill>
                <a:latin typeface="Calibri" pitchFamily="-107" charset="0"/>
              </a:rPr>
              <a:t>The hopelessness and desperation of a deserted city.</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34819"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IN MUSIC</a:t>
            </a:r>
          </a:p>
        </p:txBody>
      </p:sp>
      <p:sp>
        <p:nvSpPr>
          <p:cNvPr id="34820" name="Rectangle 6"/>
          <p:cNvSpPr>
            <a:spLocks noChangeArrowheads="1"/>
          </p:cNvSpPr>
          <p:nvPr/>
        </p:nvSpPr>
        <p:spPr bwMode="auto">
          <a:xfrm>
            <a:off x="381000" y="2114550"/>
            <a:ext cx="5334000" cy="1938338"/>
          </a:xfrm>
          <a:prstGeom prst="rect">
            <a:avLst/>
          </a:prstGeom>
          <a:noFill/>
          <a:ln w="9525">
            <a:solidFill>
              <a:schemeClr val="tx1"/>
            </a:solidFill>
            <a:miter lim="800000"/>
            <a:headEnd/>
            <a:tailEnd/>
          </a:ln>
        </p:spPr>
        <p:txBody>
          <a:bodyPr>
            <a:spAutoFit/>
          </a:bodyPr>
          <a:lstStyle/>
          <a:p>
            <a:r>
              <a:rPr lang="en-US" sz="2000" b="1">
                <a:latin typeface="Calibri" pitchFamily="-107" charset="0"/>
              </a:rPr>
              <a:t>“Hot N Cold” – Katy Perry</a:t>
            </a:r>
            <a:endParaRPr lang="en-US" sz="2000">
              <a:latin typeface="Calibri" pitchFamily="-107" charset="0"/>
            </a:endParaRPr>
          </a:p>
          <a:p>
            <a:r>
              <a:rPr lang="en-US" sz="2000">
                <a:latin typeface="Calibri" pitchFamily="-107" charset="0"/>
              </a:rPr>
              <a:t>Cause you’re hot then you’re cold, you’re yes then you’re no. You’re in then you’re out, you’re up and you’re down. You’re wrong when it’s right, you’re black when it’s white. We fight, we break up. We kiss, we make up.</a:t>
            </a:r>
          </a:p>
        </p:txBody>
      </p:sp>
      <p:sp>
        <p:nvSpPr>
          <p:cNvPr id="34821" name="Rectangle 13"/>
          <p:cNvSpPr>
            <a:spLocks noChangeArrowheads="1"/>
          </p:cNvSpPr>
          <p:nvPr/>
        </p:nvSpPr>
        <p:spPr bwMode="auto">
          <a:xfrm>
            <a:off x="381000" y="4343400"/>
            <a:ext cx="5334000" cy="708025"/>
          </a:xfrm>
          <a:prstGeom prst="rect">
            <a:avLst/>
          </a:prstGeom>
          <a:noFill/>
          <a:ln w="9525">
            <a:solidFill>
              <a:schemeClr val="tx1"/>
            </a:solidFill>
            <a:miter lim="800000"/>
            <a:headEnd/>
            <a:tailEnd/>
          </a:ln>
        </p:spPr>
        <p:txBody>
          <a:bodyPr>
            <a:spAutoFit/>
          </a:bodyPr>
          <a:lstStyle/>
          <a:p>
            <a:r>
              <a:rPr lang="en-US" sz="2000" b="1">
                <a:latin typeface="Calibri" pitchFamily="-107" charset="0"/>
              </a:rPr>
              <a:t>THEME:</a:t>
            </a:r>
          </a:p>
          <a:p>
            <a:endParaRPr lang="en-US" sz="2000">
              <a:latin typeface="Calibri" pitchFamily="-107" charset="0"/>
            </a:endParaRPr>
          </a:p>
        </p:txBody>
      </p:sp>
      <p:pic>
        <p:nvPicPr>
          <p:cNvPr id="34822" name="Picture 2" descr="http://frappelattes.com/wp-content/uploads/2008/09/katy-perry-makeup.jpg"/>
          <p:cNvPicPr>
            <a:picLocks noChangeAspect="1" noChangeArrowheads="1"/>
          </p:cNvPicPr>
          <p:nvPr/>
        </p:nvPicPr>
        <p:blipFill>
          <a:blip r:embed="rId3" cstate="print"/>
          <a:srcRect/>
          <a:stretch>
            <a:fillRect/>
          </a:stretch>
        </p:blipFill>
        <p:spPr bwMode="auto">
          <a:xfrm>
            <a:off x="5953125" y="2133600"/>
            <a:ext cx="2809875" cy="3590925"/>
          </a:xfrm>
          <a:prstGeom prst="rect">
            <a:avLst/>
          </a:prstGeom>
          <a:noFill/>
          <a:ln w="9525">
            <a:noFill/>
            <a:miter lim="800000"/>
            <a:headEnd/>
            <a:tailEnd/>
          </a:ln>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ChangeArrowheads="1"/>
          </p:cNvSpPr>
          <p:nvPr/>
        </p:nvSpPr>
        <p:spPr bwMode="auto">
          <a:xfrm>
            <a:off x="381000" y="4343400"/>
            <a:ext cx="5334000" cy="685800"/>
          </a:xfrm>
          <a:prstGeom prst="rect">
            <a:avLst/>
          </a:prstGeom>
          <a:solidFill>
            <a:srgbClr val="FFFF00">
              <a:alpha val="78038"/>
            </a:srgbClr>
          </a:solidFill>
          <a:ln w="9525">
            <a:noFill/>
            <a:round/>
            <a:headEnd/>
            <a:tailEnd/>
          </a:ln>
        </p:spPr>
        <p:txBody>
          <a:bodyPr/>
          <a:lstStyle/>
          <a:p>
            <a:endParaRPr lang="en-US"/>
          </a:p>
        </p:txBody>
      </p:sp>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36868"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IN MUSIC</a:t>
            </a:r>
          </a:p>
        </p:txBody>
      </p:sp>
      <p:sp>
        <p:nvSpPr>
          <p:cNvPr id="36869" name="Rectangle 6"/>
          <p:cNvSpPr>
            <a:spLocks noChangeArrowheads="1"/>
          </p:cNvSpPr>
          <p:nvPr/>
        </p:nvSpPr>
        <p:spPr bwMode="auto">
          <a:xfrm>
            <a:off x="381000" y="2114550"/>
            <a:ext cx="5334000" cy="1938338"/>
          </a:xfrm>
          <a:prstGeom prst="rect">
            <a:avLst/>
          </a:prstGeom>
          <a:noFill/>
          <a:ln w="9525">
            <a:solidFill>
              <a:schemeClr val="tx1"/>
            </a:solidFill>
            <a:miter lim="800000"/>
            <a:headEnd/>
            <a:tailEnd/>
          </a:ln>
        </p:spPr>
        <p:txBody>
          <a:bodyPr>
            <a:spAutoFit/>
          </a:bodyPr>
          <a:lstStyle/>
          <a:p>
            <a:r>
              <a:rPr lang="en-US" sz="2000" b="1">
                <a:latin typeface="Calibri" pitchFamily="-107" charset="0"/>
              </a:rPr>
              <a:t>“Hot N Cold” – Katy Perry</a:t>
            </a:r>
            <a:endParaRPr lang="en-US" sz="2000">
              <a:latin typeface="Calibri" pitchFamily="-107" charset="0"/>
            </a:endParaRPr>
          </a:p>
          <a:p>
            <a:r>
              <a:rPr lang="en-US" sz="2000">
                <a:latin typeface="Calibri" pitchFamily="-107" charset="0"/>
              </a:rPr>
              <a:t>Cause you’re hot then you’re cold, you’re yes then you’re no. You’re in then you’re out, you’re up and you’re down. You’re wrong when it’s right, you’re black when it’s white. We fight, we break up. We kiss, we make up.</a:t>
            </a:r>
          </a:p>
        </p:txBody>
      </p:sp>
      <p:sp>
        <p:nvSpPr>
          <p:cNvPr id="36870" name="Rectangle 13"/>
          <p:cNvSpPr>
            <a:spLocks noChangeArrowheads="1"/>
          </p:cNvSpPr>
          <p:nvPr/>
        </p:nvSpPr>
        <p:spPr bwMode="auto">
          <a:xfrm>
            <a:off x="381000" y="4343400"/>
            <a:ext cx="5334000" cy="711200"/>
          </a:xfrm>
          <a:prstGeom prst="rect">
            <a:avLst/>
          </a:prstGeom>
          <a:noFill/>
          <a:ln w="9525">
            <a:solidFill>
              <a:schemeClr val="tx1"/>
            </a:solidFill>
            <a:miter lim="800000"/>
            <a:headEnd/>
            <a:tailEnd/>
          </a:ln>
        </p:spPr>
        <p:txBody>
          <a:bodyPr>
            <a:spAutoFit/>
          </a:bodyPr>
          <a:lstStyle/>
          <a:p>
            <a:r>
              <a:rPr lang="en-US" sz="2000" b="1">
                <a:latin typeface="Calibri" pitchFamily="-107" charset="0"/>
              </a:rPr>
              <a:t>THEME: </a:t>
            </a:r>
            <a:r>
              <a:rPr lang="en-US" sz="2000">
                <a:solidFill>
                  <a:srgbClr val="22228B"/>
                </a:solidFill>
                <a:latin typeface="Calibri" pitchFamily="-107" charset="0"/>
              </a:rPr>
              <a:t>Roller-coaster relationships and fickle partners are frustrating.</a:t>
            </a:r>
            <a:r>
              <a:rPr lang="en-US" sz="2000">
                <a:latin typeface="Calibri" pitchFamily="-107" charset="0"/>
              </a:rPr>
              <a:t> </a:t>
            </a:r>
          </a:p>
        </p:txBody>
      </p:sp>
      <p:pic>
        <p:nvPicPr>
          <p:cNvPr id="36871" name="Picture 2" descr="http://frappelattes.com/wp-content/uploads/2008/09/katy-perry-makeup.jpg"/>
          <p:cNvPicPr>
            <a:picLocks noChangeAspect="1" noChangeArrowheads="1"/>
          </p:cNvPicPr>
          <p:nvPr/>
        </p:nvPicPr>
        <p:blipFill>
          <a:blip r:embed="rId3" cstate="print"/>
          <a:srcRect/>
          <a:stretch>
            <a:fillRect/>
          </a:stretch>
        </p:blipFill>
        <p:spPr bwMode="auto">
          <a:xfrm>
            <a:off x="5953125" y="2133600"/>
            <a:ext cx="2809875" cy="3590925"/>
          </a:xfrm>
          <a:prstGeom prst="rect">
            <a:avLst/>
          </a:prstGeom>
          <a:noFill/>
          <a:ln w="9525">
            <a:noFill/>
            <a:miter lim="800000"/>
            <a:headEnd/>
            <a:tailEnd/>
          </a:ln>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38915"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IN MUSIC</a:t>
            </a:r>
          </a:p>
        </p:txBody>
      </p:sp>
      <p:sp>
        <p:nvSpPr>
          <p:cNvPr id="38916" name="Rectangle 6"/>
          <p:cNvSpPr>
            <a:spLocks noChangeArrowheads="1"/>
          </p:cNvSpPr>
          <p:nvPr/>
        </p:nvSpPr>
        <p:spPr bwMode="auto">
          <a:xfrm>
            <a:off x="304800" y="2114550"/>
            <a:ext cx="5334000" cy="2554288"/>
          </a:xfrm>
          <a:prstGeom prst="rect">
            <a:avLst/>
          </a:prstGeom>
          <a:noFill/>
          <a:ln w="9525">
            <a:solidFill>
              <a:schemeClr val="tx1"/>
            </a:solidFill>
            <a:miter lim="800000"/>
            <a:headEnd/>
            <a:tailEnd/>
          </a:ln>
        </p:spPr>
        <p:txBody>
          <a:bodyPr>
            <a:spAutoFit/>
          </a:bodyPr>
          <a:lstStyle/>
          <a:p>
            <a:r>
              <a:rPr lang="en-US" sz="2000" b="1">
                <a:latin typeface="Calibri" pitchFamily="-107" charset="0"/>
              </a:rPr>
              <a:t>“Miss Independent” – Neyo</a:t>
            </a:r>
            <a:endParaRPr lang="en-US" sz="2000">
              <a:latin typeface="Calibri" pitchFamily="-107" charset="0"/>
            </a:endParaRPr>
          </a:p>
          <a:p>
            <a:r>
              <a:rPr lang="en-US" sz="2000">
                <a:latin typeface="Calibri" pitchFamily="-107" charset="0"/>
              </a:rPr>
              <a:t>She got her own thing, that’s why I love her</a:t>
            </a:r>
          </a:p>
          <a:p>
            <a:r>
              <a:rPr lang="en-US" sz="2000">
                <a:latin typeface="Calibri" pitchFamily="-107" charset="0"/>
              </a:rPr>
              <a:t>Miss Independent, oooh the way we shine</a:t>
            </a:r>
          </a:p>
          <a:p>
            <a:r>
              <a:rPr lang="en-US" sz="2000">
                <a:latin typeface="Calibri" pitchFamily="-107" charset="0"/>
              </a:rPr>
              <a:t>Miss Independent</a:t>
            </a:r>
          </a:p>
          <a:p>
            <a:r>
              <a:rPr lang="en-US" sz="2000">
                <a:latin typeface="Calibri" pitchFamily="-107" charset="0"/>
              </a:rPr>
              <a:t>Oh there’s somethin’ about </a:t>
            </a:r>
          </a:p>
          <a:p>
            <a:r>
              <a:rPr lang="en-US" sz="2000">
                <a:latin typeface="Calibri" pitchFamily="-107" charset="0"/>
              </a:rPr>
              <a:t>kinda woman that can do for herself</a:t>
            </a:r>
          </a:p>
          <a:p>
            <a:r>
              <a:rPr lang="en-US" sz="2000">
                <a:latin typeface="Calibri" pitchFamily="-107" charset="0"/>
              </a:rPr>
              <a:t>I look at her and it makes me proud</a:t>
            </a:r>
          </a:p>
          <a:p>
            <a:r>
              <a:rPr lang="en-US" sz="2000">
                <a:latin typeface="Calibri" pitchFamily="-107" charset="0"/>
              </a:rPr>
              <a:t>There’s somethin’ about her </a:t>
            </a:r>
          </a:p>
        </p:txBody>
      </p:sp>
      <p:sp>
        <p:nvSpPr>
          <p:cNvPr id="38917" name="Rectangle 13"/>
          <p:cNvSpPr>
            <a:spLocks noChangeArrowheads="1"/>
          </p:cNvSpPr>
          <p:nvPr/>
        </p:nvSpPr>
        <p:spPr bwMode="auto">
          <a:xfrm>
            <a:off x="304800" y="4778375"/>
            <a:ext cx="5334000" cy="708025"/>
          </a:xfrm>
          <a:prstGeom prst="rect">
            <a:avLst/>
          </a:prstGeom>
          <a:noFill/>
          <a:ln w="9525">
            <a:solidFill>
              <a:schemeClr val="tx1"/>
            </a:solidFill>
            <a:miter lim="800000"/>
            <a:headEnd/>
            <a:tailEnd/>
          </a:ln>
        </p:spPr>
        <p:txBody>
          <a:bodyPr>
            <a:spAutoFit/>
          </a:bodyPr>
          <a:lstStyle/>
          <a:p>
            <a:r>
              <a:rPr lang="en-US" sz="2000" b="1">
                <a:latin typeface="Calibri" pitchFamily="-107" charset="0"/>
              </a:rPr>
              <a:t>THEME:</a:t>
            </a:r>
          </a:p>
          <a:p>
            <a:endParaRPr lang="en-US" sz="2000" b="1">
              <a:latin typeface="Calibri" pitchFamily="-107" charset="0"/>
            </a:endParaRPr>
          </a:p>
        </p:txBody>
      </p:sp>
      <p:pic>
        <p:nvPicPr>
          <p:cNvPr id="38918" name="Picture 2" descr="http://dailyfortune.files.wordpress.com/2009/05/a8b1db2b-5271-c374-a9ae-3c5bc64b7820-news_fb_btwb_neyo_yearofthegentleman.jpg"/>
          <p:cNvPicPr>
            <a:picLocks noChangeAspect="1" noChangeArrowheads="1"/>
          </p:cNvPicPr>
          <p:nvPr/>
        </p:nvPicPr>
        <p:blipFill>
          <a:blip r:embed="rId3" cstate="print"/>
          <a:srcRect/>
          <a:stretch>
            <a:fillRect/>
          </a:stretch>
        </p:blipFill>
        <p:spPr bwMode="auto">
          <a:xfrm>
            <a:off x="5791200" y="2133600"/>
            <a:ext cx="3000375" cy="3362325"/>
          </a:xfrm>
          <a:prstGeom prst="rect">
            <a:avLst/>
          </a:prstGeom>
          <a:noFill/>
          <a:ln w="9525">
            <a:noFill/>
            <a:miter lim="800000"/>
            <a:headEnd/>
            <a:tailEnd/>
          </a:ln>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ChangeArrowheads="1"/>
          </p:cNvSpPr>
          <p:nvPr/>
        </p:nvSpPr>
        <p:spPr bwMode="auto">
          <a:xfrm>
            <a:off x="304800" y="4800600"/>
            <a:ext cx="5334000" cy="685800"/>
          </a:xfrm>
          <a:prstGeom prst="rect">
            <a:avLst/>
          </a:prstGeom>
          <a:solidFill>
            <a:srgbClr val="FFFF00">
              <a:alpha val="78038"/>
            </a:srgbClr>
          </a:solidFill>
          <a:ln w="9525">
            <a:noFill/>
            <a:round/>
            <a:headEnd/>
            <a:tailEnd/>
          </a:ln>
        </p:spPr>
        <p:txBody>
          <a:bodyPr/>
          <a:lstStyle/>
          <a:p>
            <a:endParaRPr lang="en-US"/>
          </a:p>
        </p:txBody>
      </p:sp>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40964"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THEME </a:t>
            </a:r>
            <a:r>
              <a:rPr lang="en-US" sz="4400" b="1">
                <a:latin typeface="Calibri" pitchFamily="-107" charset="0"/>
              </a:rPr>
              <a:t>IN MUSIC</a:t>
            </a:r>
          </a:p>
        </p:txBody>
      </p:sp>
      <p:sp>
        <p:nvSpPr>
          <p:cNvPr id="40965" name="Rectangle 6"/>
          <p:cNvSpPr>
            <a:spLocks noChangeArrowheads="1"/>
          </p:cNvSpPr>
          <p:nvPr/>
        </p:nvSpPr>
        <p:spPr bwMode="auto">
          <a:xfrm>
            <a:off x="304800" y="2114550"/>
            <a:ext cx="5334000" cy="2554288"/>
          </a:xfrm>
          <a:prstGeom prst="rect">
            <a:avLst/>
          </a:prstGeom>
          <a:noFill/>
          <a:ln w="9525">
            <a:solidFill>
              <a:schemeClr val="tx1"/>
            </a:solidFill>
            <a:miter lim="800000"/>
            <a:headEnd/>
            <a:tailEnd/>
          </a:ln>
        </p:spPr>
        <p:txBody>
          <a:bodyPr>
            <a:spAutoFit/>
          </a:bodyPr>
          <a:lstStyle/>
          <a:p>
            <a:r>
              <a:rPr lang="en-US" sz="2000" b="1">
                <a:latin typeface="Calibri" pitchFamily="-107" charset="0"/>
              </a:rPr>
              <a:t>“Miss Independent” – Neyo</a:t>
            </a:r>
            <a:endParaRPr lang="en-US" sz="2000">
              <a:latin typeface="Calibri" pitchFamily="-107" charset="0"/>
            </a:endParaRPr>
          </a:p>
          <a:p>
            <a:r>
              <a:rPr lang="en-US" sz="2000">
                <a:latin typeface="Calibri" pitchFamily="-107" charset="0"/>
              </a:rPr>
              <a:t>She got her own thing, that’s why I love her</a:t>
            </a:r>
          </a:p>
          <a:p>
            <a:r>
              <a:rPr lang="en-US" sz="2000">
                <a:latin typeface="Calibri" pitchFamily="-107" charset="0"/>
              </a:rPr>
              <a:t>Miss Independent, oooh the way we shine</a:t>
            </a:r>
          </a:p>
          <a:p>
            <a:r>
              <a:rPr lang="en-US" sz="2000">
                <a:latin typeface="Calibri" pitchFamily="-107" charset="0"/>
              </a:rPr>
              <a:t>Miss Independent</a:t>
            </a:r>
          </a:p>
          <a:p>
            <a:r>
              <a:rPr lang="en-US" sz="2000">
                <a:latin typeface="Calibri" pitchFamily="-107" charset="0"/>
              </a:rPr>
              <a:t>Oh there’s somethin’ about </a:t>
            </a:r>
          </a:p>
          <a:p>
            <a:r>
              <a:rPr lang="en-US" sz="2000">
                <a:latin typeface="Calibri" pitchFamily="-107" charset="0"/>
              </a:rPr>
              <a:t>kinda woman that can do for herself</a:t>
            </a:r>
          </a:p>
          <a:p>
            <a:r>
              <a:rPr lang="en-US" sz="2000">
                <a:latin typeface="Calibri" pitchFamily="-107" charset="0"/>
              </a:rPr>
              <a:t>I look at her and it makes me proud</a:t>
            </a:r>
          </a:p>
          <a:p>
            <a:r>
              <a:rPr lang="en-US" sz="2000">
                <a:latin typeface="Calibri" pitchFamily="-107" charset="0"/>
              </a:rPr>
              <a:t>There’s somethin’ about her </a:t>
            </a:r>
          </a:p>
        </p:txBody>
      </p:sp>
      <p:sp>
        <p:nvSpPr>
          <p:cNvPr id="40966" name="Rectangle 13"/>
          <p:cNvSpPr>
            <a:spLocks noChangeArrowheads="1"/>
          </p:cNvSpPr>
          <p:nvPr/>
        </p:nvSpPr>
        <p:spPr bwMode="auto">
          <a:xfrm>
            <a:off x="304800" y="4778375"/>
            <a:ext cx="5334000" cy="711200"/>
          </a:xfrm>
          <a:prstGeom prst="rect">
            <a:avLst/>
          </a:prstGeom>
          <a:noFill/>
          <a:ln w="9525">
            <a:solidFill>
              <a:schemeClr val="tx1"/>
            </a:solidFill>
            <a:miter lim="800000"/>
            <a:headEnd/>
            <a:tailEnd/>
          </a:ln>
        </p:spPr>
        <p:txBody>
          <a:bodyPr>
            <a:spAutoFit/>
          </a:bodyPr>
          <a:lstStyle/>
          <a:p>
            <a:r>
              <a:rPr lang="en-US" sz="2000" b="1">
                <a:latin typeface="Calibri" pitchFamily="-107" charset="0"/>
              </a:rPr>
              <a:t>THEME: </a:t>
            </a:r>
            <a:r>
              <a:rPr lang="en-US" sz="2000">
                <a:solidFill>
                  <a:srgbClr val="22228B"/>
                </a:solidFill>
                <a:latin typeface="Calibri" pitchFamily="-107" charset="0"/>
              </a:rPr>
              <a:t>Independent women deserve love and respect.</a:t>
            </a:r>
          </a:p>
        </p:txBody>
      </p:sp>
      <p:pic>
        <p:nvPicPr>
          <p:cNvPr id="40967" name="Picture 2" descr="http://dailyfortune.files.wordpress.com/2009/05/a8b1db2b-5271-c374-a9ae-3c5bc64b7820-news_fb_btwb_neyo_yearofthegentleman.jpg"/>
          <p:cNvPicPr>
            <a:picLocks noChangeAspect="1" noChangeArrowheads="1"/>
          </p:cNvPicPr>
          <p:nvPr/>
        </p:nvPicPr>
        <p:blipFill>
          <a:blip r:embed="rId3" cstate="print"/>
          <a:srcRect/>
          <a:stretch>
            <a:fillRect/>
          </a:stretch>
        </p:blipFill>
        <p:spPr bwMode="auto">
          <a:xfrm>
            <a:off x="5791200" y="2133600"/>
            <a:ext cx="3000375" cy="3362325"/>
          </a:xfrm>
          <a:prstGeom prst="rect">
            <a:avLst/>
          </a:prstGeom>
          <a:noFill/>
          <a:ln w="9525">
            <a:noFill/>
            <a:miter lim="800000"/>
            <a:headEnd/>
            <a:tailEnd/>
          </a:ln>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219200"/>
          </a:xfrm>
          <a:prstGeom prst="rect">
            <a:avLst/>
          </a:prstGeom>
          <a:solidFill>
            <a:srgbClr val="FB86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pitchFamily="-107" charset="-128"/>
            </a:endParaRPr>
          </a:p>
        </p:txBody>
      </p:sp>
      <p:sp>
        <p:nvSpPr>
          <p:cNvPr id="43011" name="TextBox 5"/>
          <p:cNvSpPr txBox="1">
            <a:spLocks noChangeArrowheads="1"/>
          </p:cNvSpPr>
          <p:nvPr/>
        </p:nvSpPr>
        <p:spPr bwMode="auto">
          <a:xfrm>
            <a:off x="304800" y="152400"/>
            <a:ext cx="7543800" cy="1016000"/>
          </a:xfrm>
          <a:prstGeom prst="rect">
            <a:avLst/>
          </a:prstGeom>
          <a:noFill/>
          <a:ln w="9525">
            <a:noFill/>
            <a:miter lim="800000"/>
            <a:headEnd/>
            <a:tailEnd/>
          </a:ln>
        </p:spPr>
        <p:txBody>
          <a:bodyPr>
            <a:spAutoFit/>
          </a:bodyPr>
          <a:lstStyle/>
          <a:p>
            <a:r>
              <a:rPr lang="en-US" sz="6000" b="1">
                <a:latin typeface="Calibri" pitchFamily="-107" charset="0"/>
              </a:rPr>
              <a:t>THE PROCESS</a:t>
            </a:r>
          </a:p>
        </p:txBody>
      </p:sp>
      <p:sp>
        <p:nvSpPr>
          <p:cNvPr id="43012" name="Rectangle 6"/>
          <p:cNvSpPr>
            <a:spLocks noChangeArrowheads="1"/>
          </p:cNvSpPr>
          <p:nvPr/>
        </p:nvSpPr>
        <p:spPr bwMode="auto">
          <a:xfrm>
            <a:off x="533400" y="1524000"/>
            <a:ext cx="8077200" cy="3749675"/>
          </a:xfrm>
          <a:prstGeom prst="rect">
            <a:avLst/>
          </a:prstGeom>
          <a:noFill/>
          <a:ln w="9525">
            <a:noFill/>
            <a:miter lim="800000"/>
            <a:headEnd/>
            <a:tailEnd/>
          </a:ln>
        </p:spPr>
        <p:txBody>
          <a:bodyPr>
            <a:spAutoFit/>
          </a:bodyPr>
          <a:lstStyle/>
          <a:p>
            <a:r>
              <a:rPr lang="en-US" sz="2000" b="1">
                <a:latin typeface="Calibri" pitchFamily="-107" charset="0"/>
              </a:rPr>
              <a:t>Step 1: </a:t>
            </a:r>
            <a:r>
              <a:rPr lang="en-US" sz="2000">
                <a:latin typeface="Calibri" pitchFamily="-107" charset="0"/>
              </a:rPr>
              <a:t>Identify the </a:t>
            </a:r>
            <a:r>
              <a:rPr lang="en-US" sz="2000" b="1" u="sng">
                <a:solidFill>
                  <a:srgbClr val="22228B"/>
                </a:solidFill>
                <a:latin typeface="Calibri" pitchFamily="-107" charset="0"/>
              </a:rPr>
              <a:t>major</a:t>
            </a:r>
            <a:r>
              <a:rPr lang="en-US" sz="2000">
                <a:latin typeface="Calibri" pitchFamily="-107" charset="0"/>
              </a:rPr>
              <a:t> characters</a:t>
            </a:r>
          </a:p>
          <a:p>
            <a:endParaRPr lang="en-US" sz="2000" b="1">
              <a:latin typeface="Calibri" pitchFamily="-107" charset="0"/>
            </a:endParaRPr>
          </a:p>
          <a:p>
            <a:r>
              <a:rPr lang="en-US" sz="2000" b="1">
                <a:latin typeface="Calibri" pitchFamily="-107" charset="0"/>
              </a:rPr>
              <a:t>Step 2:</a:t>
            </a:r>
            <a:r>
              <a:rPr lang="en-US" sz="2000">
                <a:latin typeface="Calibri" pitchFamily="-107" charset="0"/>
              </a:rPr>
              <a:t> Identify the character(s) </a:t>
            </a:r>
            <a:r>
              <a:rPr lang="en-US" sz="2000" b="1" u="sng">
                <a:solidFill>
                  <a:srgbClr val="22228B"/>
                </a:solidFill>
                <a:latin typeface="Calibri" pitchFamily="-107" charset="0"/>
              </a:rPr>
              <a:t>beginning</a:t>
            </a:r>
            <a:r>
              <a:rPr lang="en-US" sz="2000">
                <a:latin typeface="Calibri" pitchFamily="-107" charset="0"/>
              </a:rPr>
              <a:t> situation</a:t>
            </a:r>
          </a:p>
          <a:p>
            <a:r>
              <a:rPr lang="en-US" sz="2000" i="1">
                <a:solidFill>
                  <a:srgbClr val="7030A0"/>
                </a:solidFill>
                <a:latin typeface="Calibri" pitchFamily="-107" charset="0"/>
              </a:rPr>
              <a:t>What is the character(s) thinking or doing at the beginning of the story?</a:t>
            </a:r>
          </a:p>
          <a:p>
            <a:endParaRPr lang="en-US" sz="2000" b="1">
              <a:latin typeface="Calibri" pitchFamily="-107" charset="0"/>
            </a:endParaRPr>
          </a:p>
          <a:p>
            <a:r>
              <a:rPr lang="en-US" sz="2000" b="1">
                <a:latin typeface="Calibri" pitchFamily="-107" charset="0"/>
              </a:rPr>
              <a:t>Step 3: </a:t>
            </a:r>
            <a:r>
              <a:rPr lang="en-US" sz="2000">
                <a:latin typeface="Calibri" pitchFamily="-107" charset="0"/>
              </a:rPr>
              <a:t>Identify the character(s) </a:t>
            </a:r>
            <a:r>
              <a:rPr lang="en-US" sz="2000" b="1" u="sng">
                <a:solidFill>
                  <a:srgbClr val="22228B"/>
                </a:solidFill>
                <a:latin typeface="Calibri" pitchFamily="-107" charset="0"/>
              </a:rPr>
              <a:t>end</a:t>
            </a:r>
            <a:r>
              <a:rPr lang="en-US" sz="2000">
                <a:latin typeface="Calibri" pitchFamily="-107" charset="0"/>
              </a:rPr>
              <a:t> situation</a:t>
            </a:r>
          </a:p>
          <a:p>
            <a:r>
              <a:rPr lang="en-US" sz="2000" i="1">
                <a:solidFill>
                  <a:srgbClr val="7030A0"/>
                </a:solidFill>
                <a:latin typeface="Calibri" pitchFamily="-107" charset="0"/>
              </a:rPr>
              <a:t>What is the character(s) thinking or doing at the end of the story?</a:t>
            </a:r>
            <a:endParaRPr lang="en-US" sz="2000" i="1">
              <a:latin typeface="Calibri" pitchFamily="-107" charset="0"/>
            </a:endParaRPr>
          </a:p>
          <a:p>
            <a:endParaRPr lang="en-US" sz="2000" b="1">
              <a:latin typeface="Calibri" pitchFamily="-107" charset="0"/>
            </a:endParaRPr>
          </a:p>
          <a:p>
            <a:r>
              <a:rPr lang="en-US" sz="2000" b="1">
                <a:latin typeface="Calibri" pitchFamily="-107" charset="0"/>
              </a:rPr>
              <a:t>Step 4: </a:t>
            </a:r>
            <a:r>
              <a:rPr lang="en-US" sz="2000">
                <a:latin typeface="Calibri" pitchFamily="-107" charset="0"/>
              </a:rPr>
              <a:t>Ask yourselves what the character(s) </a:t>
            </a:r>
            <a:r>
              <a:rPr lang="en-US" sz="2000" b="1" u="sng">
                <a:solidFill>
                  <a:srgbClr val="22228B"/>
                </a:solidFill>
                <a:latin typeface="Calibri" pitchFamily="-107" charset="0"/>
              </a:rPr>
              <a:t>learn</a:t>
            </a:r>
            <a:r>
              <a:rPr lang="en-US" sz="2000">
                <a:latin typeface="Calibri" pitchFamily="-107" charset="0"/>
              </a:rPr>
              <a:t> throughout the story</a:t>
            </a:r>
          </a:p>
          <a:p>
            <a:endParaRPr lang="en-US" sz="2000" b="1">
              <a:latin typeface="Calibri" pitchFamily="-107" charset="0"/>
            </a:endParaRPr>
          </a:p>
          <a:p>
            <a:r>
              <a:rPr lang="en-US" sz="2000" b="1">
                <a:latin typeface="Calibri" pitchFamily="-107" charset="0"/>
              </a:rPr>
              <a:t>Step 5:</a:t>
            </a:r>
            <a:r>
              <a:rPr lang="en-US" sz="2000">
                <a:latin typeface="Calibri" pitchFamily="-107" charset="0"/>
              </a:rPr>
              <a:t> </a:t>
            </a:r>
            <a:r>
              <a:rPr lang="en-US" sz="2000" b="1" u="sng">
                <a:solidFill>
                  <a:srgbClr val="22228B"/>
                </a:solidFill>
                <a:latin typeface="Calibri" pitchFamily="-107" charset="0"/>
              </a:rPr>
              <a:t>Match</a:t>
            </a:r>
            <a:r>
              <a:rPr lang="en-US" sz="2000">
                <a:latin typeface="Calibri" pitchFamily="-107" charset="0"/>
              </a:rPr>
              <a:t> your answer with the multiple-choice answer it fits most closely</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12628</TotalTime>
  <Words>633</Words>
  <Application>Microsoft Macintosh PowerPoint</Application>
  <PresentationFormat>On-screen Show (4:3)</PresentationFormat>
  <Paragraphs>88</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SUCCESS!!!!!</vt:lpstr>
    </vt:vector>
  </TitlesOfParts>
  <Company>uga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Timer</dc:title>
  <dc:creator>Technology Training Center</dc:creator>
  <cp:lastModifiedBy>student</cp:lastModifiedBy>
  <cp:revision>64</cp:revision>
  <dcterms:created xsi:type="dcterms:W3CDTF">2012-09-17T22:10:12Z</dcterms:created>
  <dcterms:modified xsi:type="dcterms:W3CDTF">2015-08-19T17:11:41Z</dcterms:modified>
</cp:coreProperties>
</file>